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7" r:id="rId4"/>
    <p:sldId id="261" r:id="rId5"/>
    <p:sldId id="273" r:id="rId6"/>
    <p:sldId id="280" r:id="rId7"/>
    <p:sldId id="282" r:id="rId8"/>
    <p:sldId id="283" r:id="rId9"/>
    <p:sldId id="281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1E487E"/>
    <a:srgbClr val="4E8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79080" autoAdjust="0"/>
  </p:normalViewPr>
  <p:slideViewPr>
    <p:cSldViewPr snapToGrid="0" snapToObjects="1">
      <p:cViewPr varScale="1">
        <p:scale>
          <a:sx n="91" d="100"/>
          <a:sy n="91" d="100"/>
        </p:scale>
        <p:origin x="3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D273C-BA47-7943-9297-77F0F72B72FD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80916-6086-994E-AC90-4340C7FD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46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145BA-72BF-4648-BC98-6018EDCD95E7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49F1-2B97-2140-B8DE-ADB1A49F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3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1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07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1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4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rgbClr val="4E80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4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3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3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9F1-2B97-2140-B8DE-ADB1A49FB8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536732" y="1595738"/>
            <a:ext cx="6480174" cy="3841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INTEGRATING your values INTO YOUR ORGANIZATION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935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Creating Magic Moments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of Customer Service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250" y="3127375"/>
            <a:ext cx="8128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Presentation Objectives</a:t>
            </a:r>
          </a:p>
          <a:p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Define excellent customer service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Identify your Mission and Values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Explore opportunities for “Magic </a:t>
            </a:r>
            <a:r>
              <a:rPr lang="en-US" sz="2400" dirty="0"/>
              <a:t>M</a:t>
            </a:r>
            <a:r>
              <a:rPr lang="en-US" sz="2400" dirty="0" smtClean="0"/>
              <a:t>oments”</a:t>
            </a:r>
          </a:p>
        </p:txBody>
      </p:sp>
      <p:pic>
        <p:nvPicPr>
          <p:cNvPr id="7" name="Picture 6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4" t="30707" r="23499" b="45869"/>
          <a:stretch/>
        </p:blipFill>
        <p:spPr>
          <a:xfrm>
            <a:off x="7449743" y="5818126"/>
            <a:ext cx="1475179" cy="529515"/>
          </a:xfrm>
          <a:prstGeom prst="rect">
            <a:avLst/>
          </a:prstGeom>
        </p:spPr>
      </p:pic>
      <p:pic>
        <p:nvPicPr>
          <p:cNvPr id="9" name="Picture 8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4132" y="2210790"/>
            <a:ext cx="415552" cy="424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3716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56299" y="1570352"/>
            <a:ext cx="6480174" cy="38417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INTEGRATING your values INTO YOUR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9353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Creating Magic Moments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of Customer Service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250" y="3127375"/>
            <a:ext cx="812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Presented by:</a:t>
            </a:r>
          </a:p>
          <a:p>
            <a:endParaRPr lang="en-US" sz="2000" b="1" dirty="0" smtClean="0"/>
          </a:p>
          <a:p>
            <a:r>
              <a:rPr lang="en-US" sz="2000" dirty="0"/>
              <a:t>Amy Schmidt</a:t>
            </a:r>
          </a:p>
          <a:p>
            <a:r>
              <a:rPr lang="en-US" sz="2000" dirty="0"/>
              <a:t>Retirement Connection</a:t>
            </a:r>
          </a:p>
          <a:p>
            <a:endParaRPr lang="en-US" sz="2000" dirty="0" smtClean="0"/>
          </a:p>
          <a:p>
            <a:r>
              <a:rPr lang="en-US" sz="2000" dirty="0" smtClean="0"/>
              <a:t>Amy</a:t>
            </a:r>
            <a:r>
              <a:rPr lang="en-US" sz="2000" dirty="0"/>
              <a:t>@</a:t>
            </a:r>
            <a:r>
              <a:rPr lang="en-US" sz="2000" dirty="0" smtClean="0"/>
              <a:t>RetirementConnection.com</a:t>
            </a:r>
          </a:p>
          <a:p>
            <a:r>
              <a:rPr lang="en-US" sz="2000" dirty="0" smtClean="0"/>
              <a:t>503-505-5865</a:t>
            </a:r>
          </a:p>
          <a:p>
            <a:r>
              <a:rPr lang="en-US" sz="2000" dirty="0" smtClean="0"/>
              <a:t>Fax</a:t>
            </a:r>
            <a:r>
              <a:rPr lang="en-US" sz="2000" dirty="0"/>
              <a:t>: 503</a:t>
            </a:r>
            <a:r>
              <a:rPr lang="en-US" sz="2000" dirty="0" smtClean="0"/>
              <a:t>-334-2868</a:t>
            </a:r>
            <a:endParaRPr lang="en-US" sz="2000" dirty="0"/>
          </a:p>
          <a:p>
            <a:r>
              <a:rPr lang="en-US" sz="2000" dirty="0"/>
              <a:t>Cell: 503-422-6906</a:t>
            </a:r>
          </a:p>
          <a:p>
            <a:r>
              <a:rPr lang="nl-NL" sz="2000" dirty="0" err="1"/>
              <a:t>Toll</a:t>
            </a:r>
            <a:r>
              <a:rPr lang="nl-NL" sz="2000" dirty="0"/>
              <a:t> Free: 800-462-</a:t>
            </a:r>
            <a:r>
              <a:rPr lang="nl-NL" sz="2000" dirty="0" smtClean="0"/>
              <a:t>1316</a:t>
            </a:r>
            <a:endParaRPr lang="nl-NL" sz="2000" dirty="0"/>
          </a:p>
        </p:txBody>
      </p:sp>
      <p:pic>
        <p:nvPicPr>
          <p:cNvPr id="4" name="Picture 3" descr="RetConn.NewLogo.06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24" r="31336" b="32957"/>
          <a:stretch/>
        </p:blipFill>
        <p:spPr>
          <a:xfrm>
            <a:off x="6739467" y="3546221"/>
            <a:ext cx="2195505" cy="2803782"/>
          </a:xfrm>
          <a:prstGeom prst="rect">
            <a:avLst/>
          </a:prstGeom>
        </p:spPr>
      </p:pic>
      <p:pic>
        <p:nvPicPr>
          <p:cNvPr id="8" name="Picture 7" descr="RetConn.NewLogo.06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17" t="13494" r="43577" b="69319"/>
          <a:stretch/>
        </p:blipFill>
        <p:spPr>
          <a:xfrm>
            <a:off x="4328429" y="2181223"/>
            <a:ext cx="480491" cy="5080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7613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4E80BD"/>
                </a:solidFill>
              </a:rPr>
              <a:t>What is Customer Service?</a:t>
            </a:r>
            <a:endParaRPr lang="en-US" sz="3200" dirty="0">
              <a:solidFill>
                <a:srgbClr val="4E80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879600"/>
            <a:ext cx="8503920" cy="3712130"/>
          </a:xfrm>
        </p:spPr>
        <p:txBody>
          <a:bodyPr/>
          <a:lstStyle/>
          <a:p>
            <a:r>
              <a:rPr lang="en-US" u="sng" dirty="0" smtClean="0"/>
              <a:t>Routinely</a:t>
            </a:r>
            <a:r>
              <a:rPr lang="en-US" dirty="0" smtClean="0"/>
              <a:t> </a:t>
            </a:r>
            <a:r>
              <a:rPr lang="en-US" u="sng" dirty="0" smtClean="0"/>
              <a:t>Exceeding</a:t>
            </a:r>
            <a:r>
              <a:rPr lang="en-US" dirty="0" smtClean="0"/>
              <a:t> your customers expectations</a:t>
            </a:r>
            <a:br>
              <a:rPr lang="en-US" dirty="0" smtClean="0"/>
            </a:br>
            <a:r>
              <a:rPr lang="en-US" dirty="0" smtClean="0"/>
              <a:t>by paying attention to </a:t>
            </a:r>
            <a:r>
              <a:rPr lang="en-US" u="sng" dirty="0" smtClean="0"/>
              <a:t>Every</a:t>
            </a:r>
            <a:r>
              <a:rPr lang="en-US" dirty="0" smtClean="0"/>
              <a:t> detail of the delivery of your product or service.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Exceeding expectations is the standard call of duty.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many little “wows” are delivered consistently </a:t>
            </a:r>
            <a:br>
              <a:rPr lang="en-US" dirty="0" smtClean="0"/>
            </a:br>
            <a:r>
              <a:rPr lang="en-US" dirty="0" smtClean="0"/>
              <a:t>and continuously- they add up to a big WOW!</a:t>
            </a:r>
            <a:endParaRPr lang="en-US" dirty="0"/>
          </a:p>
        </p:txBody>
      </p:sp>
      <p:pic>
        <p:nvPicPr>
          <p:cNvPr id="9" name="Picture 8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4132" y="1055090"/>
            <a:ext cx="415552" cy="424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9164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4E80BD"/>
                </a:solidFill>
              </a:rPr>
              <a:t>The Power of a Common Purpose</a:t>
            </a:r>
            <a:br>
              <a:rPr lang="en-US" sz="3200" dirty="0" smtClean="0">
                <a:solidFill>
                  <a:srgbClr val="4E80BD"/>
                </a:solidFill>
              </a:rPr>
            </a:br>
            <a:r>
              <a:rPr lang="en-US" sz="1300" dirty="0" smtClean="0">
                <a:solidFill>
                  <a:srgbClr val="4E80BD"/>
                </a:solidFill>
              </a:rPr>
              <a:t>COMMON PURPOSE DEFINES THE CRITERIA  BY WHICH SERVICE DECISIONS ARE MADE AND JUDGED</a:t>
            </a:r>
            <a:endParaRPr lang="en-US" sz="1300" dirty="0">
              <a:solidFill>
                <a:srgbClr val="4E80B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468" y="1587500"/>
            <a:ext cx="4096684" cy="45386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are your Values</a:t>
            </a:r>
          </a:p>
          <a:p>
            <a:pPr lvl="1">
              <a:buClrTx/>
            </a:pPr>
            <a:r>
              <a:rPr lang="en-US" dirty="0" smtClean="0">
                <a:solidFill>
                  <a:schemeClr val="tx1"/>
                </a:solidFill>
              </a:rPr>
              <a:t>This is what guides are efforts, facilitates decision making, and how you measure your performance.</a:t>
            </a:r>
          </a:p>
          <a:p>
            <a:pPr marL="274320" lvl="1" indent="0">
              <a:buClrTx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74320" lvl="1" indent="0">
              <a:buClrTx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1E487E"/>
                </a:solidFill>
              </a:rPr>
              <a:t>Retirement Connection Values…</a:t>
            </a:r>
          </a:p>
          <a:p>
            <a:pPr lvl="1">
              <a:buClrTx/>
            </a:pPr>
            <a:r>
              <a:rPr lang="en-US" sz="2100" dirty="0" smtClean="0">
                <a:solidFill>
                  <a:srgbClr val="1E487E"/>
                </a:solidFill>
              </a:rPr>
              <a:t>Integrity</a:t>
            </a:r>
          </a:p>
          <a:p>
            <a:pPr lvl="1">
              <a:buClrTx/>
            </a:pPr>
            <a:r>
              <a:rPr lang="en-US" sz="2100" dirty="0" smtClean="0">
                <a:solidFill>
                  <a:srgbClr val="1E487E"/>
                </a:solidFill>
              </a:rPr>
              <a:t>Quality</a:t>
            </a:r>
          </a:p>
          <a:p>
            <a:pPr lvl="1">
              <a:buClrTx/>
            </a:pPr>
            <a:r>
              <a:rPr lang="en-US" sz="2100" dirty="0" smtClean="0">
                <a:solidFill>
                  <a:srgbClr val="1E487E"/>
                </a:solidFill>
              </a:rPr>
              <a:t>Retention</a:t>
            </a:r>
          </a:p>
          <a:p>
            <a:pPr lvl="1">
              <a:buClrTx/>
            </a:pPr>
            <a:r>
              <a:rPr lang="en-US" sz="2100" dirty="0" smtClean="0">
                <a:solidFill>
                  <a:srgbClr val="1E487E"/>
                </a:solidFill>
              </a:rPr>
              <a:t>Community</a:t>
            </a:r>
          </a:p>
          <a:p>
            <a:pPr lvl="1">
              <a:buClrTx/>
            </a:pPr>
            <a:r>
              <a:rPr lang="en-US" sz="2100" dirty="0" smtClean="0">
                <a:solidFill>
                  <a:srgbClr val="1E487E"/>
                </a:solidFill>
              </a:rPr>
              <a:t>Philanthropy</a:t>
            </a:r>
            <a:endParaRPr lang="en-US" sz="2100" dirty="0">
              <a:solidFill>
                <a:srgbClr val="1E487E"/>
              </a:solidFill>
            </a:endParaRPr>
          </a:p>
        </p:txBody>
      </p:sp>
      <p:pic>
        <p:nvPicPr>
          <p:cNvPr id="7" name="Picture 6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4132" y="1055090"/>
            <a:ext cx="415552" cy="424459"/>
          </a:xfrm>
          <a:prstGeom prst="ellipse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587500"/>
            <a:ext cx="4038600" cy="431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your Mission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</a:rPr>
              <a:t>What do you do?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</a:rPr>
              <a:t>How do you do it?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</a:rPr>
              <a:t>Who are your customers?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YOUR mission?</a:t>
            </a:r>
          </a:p>
          <a:p>
            <a:r>
              <a:rPr lang="en-US" sz="2000" dirty="0" smtClean="0">
                <a:solidFill>
                  <a:srgbClr val="1E487E"/>
                </a:solidFill>
              </a:rPr>
              <a:t>At Retirement Connection…</a:t>
            </a:r>
            <a:br>
              <a:rPr lang="en-US" sz="2000" dirty="0" smtClean="0">
                <a:solidFill>
                  <a:srgbClr val="1E487E"/>
                </a:solidFill>
              </a:rPr>
            </a:br>
            <a:r>
              <a:rPr lang="en-US" sz="2000" dirty="0" smtClean="0">
                <a:solidFill>
                  <a:srgbClr val="1E487E"/>
                </a:solidFill>
              </a:rPr>
              <a:t>"Our mission is be the primary resource for older adults, caregivers and professionals by providing the most comprehensive local print guide, website and networking opportunities."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4E80BD"/>
                </a:solidFill>
              </a:rPr>
              <a:t>What are your delivery systems </a:t>
            </a:r>
            <a:endParaRPr lang="en-US" sz="3200" dirty="0">
              <a:solidFill>
                <a:srgbClr val="4E80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67172"/>
            <a:ext cx="8503920" cy="4131875"/>
          </a:xfrm>
        </p:spPr>
        <p:txBody>
          <a:bodyPr>
            <a:normAutofit/>
          </a:bodyPr>
          <a:lstStyle/>
          <a:p>
            <a:r>
              <a:rPr lang="en-US" dirty="0" smtClean="0"/>
              <a:t>Staff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  <a:p>
            <a:r>
              <a:rPr lang="en-US" dirty="0" smtClean="0"/>
              <a:t>Setting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Processes</a:t>
            </a:r>
            <a:endParaRPr lang="en-US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pic>
        <p:nvPicPr>
          <p:cNvPr id="4" name="Picture 3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0370" y="1048741"/>
            <a:ext cx="421180" cy="4302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8172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4E80BD"/>
                </a:solidFill>
              </a:rPr>
              <a:t>Staff</a:t>
            </a:r>
            <a:r>
              <a:rPr lang="en-US" sz="3600" dirty="0" smtClean="0">
                <a:solidFill>
                  <a:srgbClr val="4E80BD"/>
                </a:solidFill>
              </a:rPr>
              <a:t/>
            </a:r>
            <a:br>
              <a:rPr lang="en-US" sz="3600" dirty="0" smtClean="0">
                <a:solidFill>
                  <a:srgbClr val="4E80BD"/>
                </a:solidFill>
              </a:rPr>
            </a:br>
            <a:endParaRPr lang="en-US" sz="1300" dirty="0">
              <a:solidFill>
                <a:srgbClr val="4E80BD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708178"/>
            <a:ext cx="4194048" cy="44269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eye contact and smile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Greet Each and Every Guest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Seek out Guest Contact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Always Provide Immediate Service Recovery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708178"/>
            <a:ext cx="4038600" cy="45493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Display Appropriate Body Language at All Times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Preserve the “Magical” Guest Experience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Thank each and every </a:t>
            </a:r>
            <a:r>
              <a:rPr lang="en-US" dirty="0" smtClean="0"/>
              <a:t>Guest</a:t>
            </a:r>
            <a:endParaRPr lang="en-US" dirty="0"/>
          </a:p>
        </p:txBody>
      </p:sp>
      <p:pic>
        <p:nvPicPr>
          <p:cNvPr id="7" name="Picture 6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0370" y="1048741"/>
            <a:ext cx="421180" cy="43020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68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4E80BD"/>
                </a:solidFill>
              </a:rPr>
              <a:t>The Magic of Integration</a:t>
            </a:r>
            <a:br>
              <a:rPr lang="en-US" sz="3600" dirty="0" smtClean="0">
                <a:solidFill>
                  <a:srgbClr val="4E80BD"/>
                </a:solidFill>
              </a:rPr>
            </a:br>
            <a:r>
              <a:rPr lang="en-US" sz="1300" dirty="0" smtClean="0">
                <a:solidFill>
                  <a:srgbClr val="4E80BD"/>
                </a:solidFill>
              </a:rPr>
              <a:t>DELIVERING QUALITY STANDARDS VIA PEOPLE, PROCESS AND PLACE.</a:t>
            </a:r>
            <a:endParaRPr lang="en-US" sz="1300" dirty="0">
              <a:solidFill>
                <a:srgbClr val="4E80BD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708178"/>
            <a:ext cx="4194048" cy="44269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are your values integrated within your cast, setting and process?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Where can you improve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8456167"/>
              </p:ext>
            </p:extLst>
          </p:nvPr>
        </p:nvGraphicFramePr>
        <p:xfrm>
          <a:off x="4781550" y="1803787"/>
          <a:ext cx="4038600" cy="430808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4810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Cast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Setting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 #1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 #2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Value#3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Value#4</a:t>
                      </a:r>
                    </a:p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0370" y="1048741"/>
            <a:ext cx="421180" cy="430208"/>
          </a:xfrm>
          <a:prstGeom prst="ellipse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771275" y="1434455"/>
            <a:ext cx="2083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Integration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536732" y="1595738"/>
            <a:ext cx="6480174" cy="3841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INTEGRATING your values INTO YOUR ORGANIZATION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935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Examples of Magic Moments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of Customer Service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632" y="2663425"/>
            <a:ext cx="858976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dirty="0"/>
              <a:t>getting amazing suggestions from you all regarding some important values, we have selected 5 to make our incentive cards with</a:t>
            </a:r>
            <a:r>
              <a:rPr lang="en-US" dirty="0" smtClean="0"/>
              <a:t>! </a:t>
            </a:r>
            <a:r>
              <a:rPr lang="en-US" dirty="0"/>
              <a:t> We are going to call them our "</a:t>
            </a:r>
            <a:r>
              <a:rPr lang="en-US" b="1" dirty="0"/>
              <a:t>Frontier Magic </a:t>
            </a:r>
            <a:r>
              <a:rPr lang="en-US" b="1" dirty="0" smtClean="0"/>
              <a:t>Moment</a:t>
            </a:r>
            <a:r>
              <a:rPr lang="en-US" dirty="0" smtClean="0"/>
              <a:t>" Cards.</a:t>
            </a:r>
            <a:endParaRPr lang="en-US" dirty="0"/>
          </a:p>
          <a:p>
            <a:r>
              <a:rPr lang="en-US" dirty="0"/>
              <a:t>The moments we will be looking for are</a:t>
            </a:r>
            <a:r>
              <a:rPr lang="en-US" dirty="0" smtClean="0"/>
              <a:t>:…</a:t>
            </a:r>
            <a:endParaRPr lang="en-US" dirty="0"/>
          </a:p>
          <a:p>
            <a:r>
              <a:rPr lang="en-US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/>
              <a:t>Compassion: </a:t>
            </a:r>
            <a:r>
              <a:rPr lang="en-US" sz="1600" dirty="0"/>
              <a:t>For those moments where sincerity and kindness shine</a:t>
            </a:r>
            <a:r>
              <a:rPr lang="en-US" sz="1600" dirty="0" smtClean="0"/>
              <a:t>!</a:t>
            </a:r>
            <a:endParaRPr lang="en-US" sz="1600" b="1" dirty="0" smtClean="0"/>
          </a:p>
          <a:p>
            <a:pPr marL="285750" indent="-285750">
              <a:buFont typeface="Arial"/>
              <a:buChar char="•"/>
            </a:pPr>
            <a:r>
              <a:rPr lang="en-US" sz="1600" b="1" dirty="0" smtClean="0"/>
              <a:t>Integrity</a:t>
            </a:r>
            <a:r>
              <a:rPr lang="en-US" sz="1600" dirty="0"/>
              <a:t>: For those moments when we do the right thing, even if no one is watching</a:t>
            </a:r>
            <a:r>
              <a:rPr lang="en-US" sz="1600" dirty="0" smtClean="0"/>
              <a:t>.</a:t>
            </a:r>
            <a:endParaRPr lang="en-US" sz="1600" b="1" dirty="0" smtClean="0"/>
          </a:p>
          <a:p>
            <a:pPr marL="285750" indent="-285750">
              <a:buFont typeface="Arial"/>
              <a:buChar char="•"/>
            </a:pPr>
            <a:r>
              <a:rPr lang="en-US" sz="1600" b="1" dirty="0" smtClean="0"/>
              <a:t>Teamwork</a:t>
            </a:r>
            <a:r>
              <a:rPr lang="en-US" sz="1600" b="1" dirty="0"/>
              <a:t>: </a:t>
            </a:r>
            <a:r>
              <a:rPr lang="en-US" sz="1600" dirty="0"/>
              <a:t>For those moments when we unite to support and strengthen our co-workers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/>
              <a:t>Discipline</a:t>
            </a:r>
            <a:r>
              <a:rPr lang="en-US" sz="1600" dirty="0"/>
              <a:t>: For those moments when we work hard and pay attention to detail, no matter how small the task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/>
              <a:t>Excellence:</a:t>
            </a:r>
            <a:r>
              <a:rPr lang="en-US" sz="1600" dirty="0"/>
              <a:t> For those moments when we go above and beyond to do something special. </a:t>
            </a:r>
          </a:p>
          <a:p>
            <a:r>
              <a:rPr lang="en-US" dirty="0"/>
              <a:t> </a:t>
            </a:r>
          </a:p>
          <a:p>
            <a:r>
              <a:rPr lang="en-US" b="1" dirty="0" smtClean="0"/>
              <a:t>-Mt</a:t>
            </a:r>
            <a:r>
              <a:rPr lang="en-US" b="1" dirty="0"/>
              <a:t>. Bachelor Memory </a:t>
            </a:r>
            <a:r>
              <a:rPr lang="en-US" b="1" dirty="0" smtClean="0"/>
              <a:t>Care</a:t>
            </a:r>
            <a:endParaRPr lang="en-US" sz="2400" dirty="0" smtClean="0"/>
          </a:p>
        </p:txBody>
      </p:sp>
      <p:pic>
        <p:nvPicPr>
          <p:cNvPr id="9" name="Picture 8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4132" y="2210790"/>
            <a:ext cx="415552" cy="424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668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536732" y="1595738"/>
            <a:ext cx="6480174" cy="3841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INTEGRATING your values INTO YOUR ORGANIZATION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935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Examples of Magic Moments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of Customer Service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632" y="2663425"/>
            <a:ext cx="85897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Georgia (Body)"/>
              </a:rPr>
              <a:t>Sharing our </a:t>
            </a:r>
            <a:r>
              <a:rPr lang="en-US" b="1" dirty="0">
                <a:cs typeface="Georgia (Body)"/>
              </a:rPr>
              <a:t>Magic Moment</a:t>
            </a:r>
            <a:r>
              <a:rPr lang="en-US" dirty="0">
                <a:cs typeface="Georgia (Body)"/>
              </a:rPr>
              <a:t> for the </a:t>
            </a:r>
            <a:r>
              <a:rPr lang="en-US" dirty="0" smtClean="0">
                <a:cs typeface="Georgia (Body)"/>
              </a:rPr>
              <a:t>day…</a:t>
            </a:r>
          </a:p>
          <a:p>
            <a:r>
              <a:rPr lang="en-US" dirty="0" smtClean="0">
                <a:cs typeface="Georgia (Body)"/>
              </a:rPr>
              <a:t>There </a:t>
            </a:r>
            <a:r>
              <a:rPr lang="en-US" dirty="0">
                <a:cs typeface="Georgia (Body)"/>
              </a:rPr>
              <a:t>was a patrol officer parked out back behind our building and had been there during the entire lunch </a:t>
            </a:r>
            <a:r>
              <a:rPr lang="en-US" dirty="0" smtClean="0">
                <a:cs typeface="Georgia (Body)"/>
              </a:rPr>
              <a:t>process. </a:t>
            </a:r>
            <a:r>
              <a:rPr lang="en-US" dirty="0">
                <a:cs typeface="Georgia (Body)"/>
              </a:rPr>
              <a:t> </a:t>
            </a:r>
          </a:p>
          <a:p>
            <a:r>
              <a:rPr lang="en-US" dirty="0" smtClean="0">
                <a:cs typeface="Georgia (Body)"/>
              </a:rPr>
              <a:t>Chef Ron </a:t>
            </a:r>
            <a:r>
              <a:rPr lang="en-US" dirty="0">
                <a:cs typeface="Georgia (Body)"/>
              </a:rPr>
              <a:t>plated up his amazing lasagna, fresh garlic bread and fresh veggies and headed out</a:t>
            </a:r>
            <a:r>
              <a:rPr lang="en-US" dirty="0" smtClean="0">
                <a:cs typeface="Georgia (Body)"/>
              </a:rPr>
              <a:t>. He went </a:t>
            </a:r>
            <a:r>
              <a:rPr lang="en-US" dirty="0">
                <a:cs typeface="Georgia (Body)"/>
              </a:rPr>
              <a:t>to the window, waved and smiled</a:t>
            </a:r>
            <a:r>
              <a:rPr lang="en-US" dirty="0" smtClean="0">
                <a:cs typeface="Georgia (Body)"/>
              </a:rPr>
              <a:t>. </a:t>
            </a:r>
          </a:p>
          <a:p>
            <a:endParaRPr lang="en-US" dirty="0">
              <a:cs typeface="Georgia (Body)"/>
            </a:endParaRPr>
          </a:p>
          <a:p>
            <a:r>
              <a:rPr lang="en-US" dirty="0" smtClean="0">
                <a:cs typeface="Georgia (Body)"/>
              </a:rPr>
              <a:t>Long </a:t>
            </a:r>
            <a:r>
              <a:rPr lang="en-US" dirty="0">
                <a:cs typeface="Georgia (Body)"/>
              </a:rPr>
              <a:t>story short, he thanked her for the services they provide and insisted she take the meal</a:t>
            </a:r>
            <a:r>
              <a:rPr lang="en-US" dirty="0" smtClean="0">
                <a:cs typeface="Georgia (Body)"/>
              </a:rPr>
              <a:t>. She </a:t>
            </a:r>
            <a:r>
              <a:rPr lang="en-US" dirty="0">
                <a:cs typeface="Georgia (Body)"/>
              </a:rPr>
              <a:t>got teary eyed, stated that this  type of thing just does not happen very often and graciously accepted</a:t>
            </a:r>
            <a:r>
              <a:rPr lang="en-US" dirty="0" smtClean="0">
                <a:cs typeface="Georgia (Body)"/>
              </a:rPr>
              <a:t>. Ron </a:t>
            </a:r>
            <a:r>
              <a:rPr lang="en-US" dirty="0">
                <a:cs typeface="Georgia (Body)"/>
              </a:rPr>
              <a:t>let her know she is welcome any time and to come hungry</a:t>
            </a:r>
            <a:r>
              <a:rPr lang="en-US" dirty="0" smtClean="0">
                <a:cs typeface="Georgia (Body)"/>
              </a:rPr>
              <a:t>.</a:t>
            </a:r>
          </a:p>
          <a:p>
            <a:endParaRPr lang="en-US" dirty="0">
              <a:cs typeface="Georgia (Body)"/>
            </a:endParaRPr>
          </a:p>
          <a:p>
            <a:r>
              <a:rPr lang="en-US" b="1" dirty="0">
                <a:cs typeface="Georgia (Body)"/>
              </a:rPr>
              <a:t> </a:t>
            </a:r>
            <a:r>
              <a:rPr lang="en-US" b="1" dirty="0" smtClean="0">
                <a:cs typeface="Georgia (Body)"/>
              </a:rPr>
              <a:t>-Lone </a:t>
            </a:r>
            <a:r>
              <a:rPr lang="en-US" b="1" dirty="0">
                <a:cs typeface="Georgia (Body)"/>
              </a:rPr>
              <a:t>Oak Assisted Living</a:t>
            </a:r>
            <a:endParaRPr lang="en-US" b="1" dirty="0" smtClean="0">
              <a:cs typeface="Georgia (Body)"/>
            </a:endParaRPr>
          </a:p>
        </p:txBody>
      </p:sp>
      <p:pic>
        <p:nvPicPr>
          <p:cNvPr id="9" name="Picture 8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4132" y="2210790"/>
            <a:ext cx="415552" cy="424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6330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0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3" y="2806700"/>
            <a:ext cx="7772400" cy="3149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200" dirty="0" smtClean="0"/>
              <a:t> Each Magic Moment creates and strengthens a bond between customers and company .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It </a:t>
            </a:r>
            <a:r>
              <a:rPr lang="en-US" sz="2200" dirty="0"/>
              <a:t>is not the Magic that makes it </a:t>
            </a:r>
            <a:r>
              <a:rPr lang="en-US" sz="2200" dirty="0" smtClean="0"/>
              <a:t>Work. </a:t>
            </a:r>
            <a:br>
              <a:rPr lang="en-US" sz="2200" dirty="0" smtClean="0"/>
            </a:br>
            <a:r>
              <a:rPr lang="en-US" sz="2200" dirty="0" smtClean="0"/>
              <a:t>It </a:t>
            </a:r>
            <a:r>
              <a:rPr lang="en-US" sz="2200" dirty="0"/>
              <a:t>is the Work that makes it Magic.</a:t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Everything Speaks.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If you can dream it, you can do it.</a:t>
            </a:r>
            <a:endParaRPr lang="en-US" sz="2200" dirty="0"/>
          </a:p>
        </p:txBody>
      </p:sp>
      <p:pic>
        <p:nvPicPr>
          <p:cNvPr id="4" name="Picture 3" descr="RetConn.NewLogo.063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2" t="33006" r="59813" b="49547"/>
          <a:stretch/>
        </p:blipFill>
        <p:spPr>
          <a:xfrm>
            <a:off x="4368837" y="2202927"/>
            <a:ext cx="421180" cy="430208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6100" y="4457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3200" y="2032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811250" y="254001"/>
            <a:ext cx="7772400" cy="863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Take </a:t>
            </a:r>
            <a:r>
              <a:rPr lang="en-US" sz="3200" dirty="0" err="1" smtClean="0"/>
              <a:t>Aways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53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3679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1740</TotalTime>
  <Words>283</Words>
  <Application>Microsoft Macintosh PowerPoint</Application>
  <PresentationFormat>On-screen Show (4:3)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Georgia</vt:lpstr>
      <vt:lpstr>Georgia (Body)</vt:lpstr>
      <vt:lpstr>Wingdings</vt:lpstr>
      <vt:lpstr>Wingdings 2</vt:lpstr>
      <vt:lpstr>Arial</vt:lpstr>
      <vt:lpstr>Civic</vt:lpstr>
      <vt:lpstr>Creating Magic Moments of Customer Service</vt:lpstr>
      <vt:lpstr>What is Customer Service?</vt:lpstr>
      <vt:lpstr>The Power of a Common Purpose COMMON PURPOSE DEFINES THE CRITERIA  BY WHICH SERVICE DECISIONS ARE MADE AND JUDGED</vt:lpstr>
      <vt:lpstr>What are your delivery systems </vt:lpstr>
      <vt:lpstr>Staff </vt:lpstr>
      <vt:lpstr>The Magic of Integration DELIVERING QUALITY STANDARDS VIA PEOPLE, PROCESS AND PLACE.</vt:lpstr>
      <vt:lpstr>Examples of Magic Moments of Customer Service</vt:lpstr>
      <vt:lpstr>Examples of Magic Moments of Customer Service</vt:lpstr>
      <vt:lpstr>  Each Magic Moment creates and strengthens a bond between customers and company .  It is not the Magic that makes it Work.  It is the Work that makes it Magic.  Everything Speaks.  If you can dream it, you can do it.</vt:lpstr>
      <vt:lpstr>Creating Magic Moments of Customer Service</vt:lpstr>
    </vt:vector>
  </TitlesOfParts>
  <Company>retirement connection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QR Code</dc:title>
  <dc:creator>amy schmidt</dc:creator>
  <cp:lastModifiedBy>Microsoft Office User</cp:lastModifiedBy>
  <cp:revision>79</cp:revision>
  <cp:lastPrinted>2015-11-20T22:30:15Z</cp:lastPrinted>
  <dcterms:created xsi:type="dcterms:W3CDTF">2011-06-20T23:10:14Z</dcterms:created>
  <dcterms:modified xsi:type="dcterms:W3CDTF">2015-11-20T22:41:49Z</dcterms:modified>
</cp:coreProperties>
</file>